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Source Serif Pro Bold" charset="1" panose="02040803050405020204"/>
      <p:regular r:id="rId19"/>
    </p:embeddedFont>
    <p:embeddedFont>
      <p:font typeface="Source Sans Pro" charset="1" panose="020B0503030403020204"/>
      <p:regular r:id="rId20"/>
    </p:embeddedFont>
    <p:embeddedFont>
      <p:font typeface="Source Sans Pro Bold" charset="1" panose="020B0703030403020204"/>
      <p:regular r:id="rId21"/>
    </p:embeddedFont>
    <p:embeddedFont>
      <p:font typeface="Comic Sans" charset="1" panose="030007020303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56739" y="2946265"/>
            <a:ext cx="331261" cy="7340735"/>
            <a:chOff x="0" y="0"/>
            <a:chExt cx="87246" cy="1933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246" cy="1933362"/>
            </a:xfrm>
            <a:custGeom>
              <a:avLst/>
              <a:gdLst/>
              <a:ahLst/>
              <a:cxnLst/>
              <a:rect r="r" b="b" t="t" l="l"/>
              <a:pathLst>
                <a:path h="1933362" w="87246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8147" y="5270144"/>
            <a:ext cx="14317015" cy="115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1"/>
              </a:lnSpc>
            </a:pPr>
            <a:r>
              <a:rPr lang="en-US" b="true" sz="6729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 Market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3319" y="2771582"/>
            <a:ext cx="3861362" cy="85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b="true" sz="5066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9 'M' 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246" cy="2574659"/>
            </a:xfrm>
            <a:custGeom>
              <a:avLst/>
              <a:gdLst/>
              <a:ahLst/>
              <a:cxnLst/>
              <a:rect r="r" b="b" t="t" l="l"/>
              <a:pathLst>
                <a:path h="2574659" w="87246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331261" cy="4857241"/>
            <a:chOff x="0" y="0"/>
            <a:chExt cx="87246" cy="12792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246" cy="1279273"/>
            </a:xfrm>
            <a:custGeom>
              <a:avLst/>
              <a:gdLst/>
              <a:ahLst/>
              <a:cxnLst/>
              <a:rect r="r" b="b" t="t" l="l"/>
              <a:pathLst>
                <a:path h="1279273" w="87246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4786371"/>
            <a:ext cx="331261" cy="5524484"/>
            <a:chOff x="0" y="0"/>
            <a:chExt cx="87246" cy="14550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246" cy="1455008"/>
            </a:xfrm>
            <a:custGeom>
              <a:avLst/>
              <a:gdLst/>
              <a:ahLst/>
              <a:cxnLst/>
              <a:rect r="r" b="b" t="t" l="l"/>
              <a:pathLst>
                <a:path h="1455008" w="87246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246" cy="2157197"/>
            </a:xfrm>
            <a:custGeom>
              <a:avLst/>
              <a:gdLst/>
              <a:ahLst/>
              <a:cxnLst/>
              <a:rect r="r" b="b" t="t" l="l"/>
              <a:pathLst>
                <a:path h="2157197" w="87246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956739" y="0"/>
            <a:ext cx="331261" cy="3012480"/>
            <a:chOff x="0" y="0"/>
            <a:chExt cx="87246" cy="7934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246" cy="793410"/>
            </a:xfrm>
            <a:custGeom>
              <a:avLst/>
              <a:gdLst/>
              <a:ahLst/>
              <a:cxnLst/>
              <a:rect r="r" b="b" t="t" l="l"/>
              <a:pathLst>
                <a:path h="793410" w="87246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246" cy="182327"/>
            </a:xfrm>
            <a:custGeom>
              <a:avLst/>
              <a:gdLst/>
              <a:ahLst/>
              <a:cxnLst/>
              <a:rect r="r" b="b" t="t" l="l"/>
              <a:pathLst>
                <a:path h="182327" w="87246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246" cy="862369"/>
            </a:xfrm>
            <a:custGeom>
              <a:avLst/>
              <a:gdLst/>
              <a:ahLst/>
              <a:cxnLst/>
              <a:rect r="r" b="b" t="t" l="l"/>
              <a:pathLst>
                <a:path h="862369" w="87246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246" cy="3731286"/>
            </a:xfrm>
            <a:custGeom>
              <a:avLst/>
              <a:gdLst/>
              <a:ahLst/>
              <a:cxnLst/>
              <a:rect r="r" b="b" t="t" l="l"/>
              <a:pathLst>
                <a:path h="3731286" w="8724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8911345" y="6935052"/>
            <a:ext cx="4653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7445974" y="7284896"/>
            <a:ext cx="3396052" cy="47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2842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19 April 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58043" y="8103645"/>
            <a:ext cx="6437225" cy="62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5"/>
              </a:lnSpc>
            </a:pPr>
            <a:r>
              <a:rPr lang="en-US" sz="3668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SR GLOBAL SCHOOL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25388" y="3468825"/>
            <a:ext cx="6437225" cy="144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3"/>
              </a:lnSpc>
            </a:pPr>
            <a:r>
              <a:rPr lang="en-US" sz="8445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Presents</a:t>
            </a:r>
            <a:r>
              <a:rPr lang="en-US" b="true" sz="8445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56739" y="2946265"/>
            <a:ext cx="331261" cy="7340735"/>
            <a:chOff x="0" y="0"/>
            <a:chExt cx="87246" cy="1933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246" cy="1933362"/>
            </a:xfrm>
            <a:custGeom>
              <a:avLst/>
              <a:gdLst/>
              <a:ahLst/>
              <a:cxnLst/>
              <a:rect r="r" b="b" t="t" l="l"/>
              <a:pathLst>
                <a:path h="1933362" w="87246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246" cy="2574659"/>
            </a:xfrm>
            <a:custGeom>
              <a:avLst/>
              <a:gdLst/>
              <a:ahLst/>
              <a:cxnLst/>
              <a:rect r="r" b="b" t="t" l="l"/>
              <a:pathLst>
                <a:path h="2574659" w="87246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331261" cy="4857241"/>
            <a:chOff x="0" y="0"/>
            <a:chExt cx="87246" cy="1279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246" cy="1279273"/>
            </a:xfrm>
            <a:custGeom>
              <a:avLst/>
              <a:gdLst/>
              <a:ahLst/>
              <a:cxnLst/>
              <a:rect r="r" b="b" t="t" l="l"/>
              <a:pathLst>
                <a:path h="1279273" w="87246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4786371"/>
            <a:ext cx="331261" cy="5524484"/>
            <a:chOff x="0" y="0"/>
            <a:chExt cx="87246" cy="14550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246" cy="1455008"/>
            </a:xfrm>
            <a:custGeom>
              <a:avLst/>
              <a:gdLst/>
              <a:ahLst/>
              <a:cxnLst/>
              <a:rect r="r" b="b" t="t" l="l"/>
              <a:pathLst>
                <a:path h="1455008" w="87246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246" cy="2157197"/>
            </a:xfrm>
            <a:custGeom>
              <a:avLst/>
              <a:gdLst/>
              <a:ahLst/>
              <a:cxnLst/>
              <a:rect r="r" b="b" t="t" l="l"/>
              <a:pathLst>
                <a:path h="2157197" w="87246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956739" y="0"/>
            <a:ext cx="331261" cy="3012480"/>
            <a:chOff x="0" y="0"/>
            <a:chExt cx="87246" cy="7934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246" cy="793410"/>
            </a:xfrm>
            <a:custGeom>
              <a:avLst/>
              <a:gdLst/>
              <a:ahLst/>
              <a:cxnLst/>
              <a:rect r="r" b="b" t="t" l="l"/>
              <a:pathLst>
                <a:path h="793410" w="87246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246" cy="182327"/>
            </a:xfrm>
            <a:custGeom>
              <a:avLst/>
              <a:gdLst/>
              <a:ahLst/>
              <a:cxnLst/>
              <a:rect r="r" b="b" t="t" l="l"/>
              <a:pathLst>
                <a:path h="182327" w="87246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246" cy="862369"/>
            </a:xfrm>
            <a:custGeom>
              <a:avLst/>
              <a:gdLst/>
              <a:ahLst/>
              <a:cxnLst/>
              <a:rect r="r" b="b" t="t" l="l"/>
              <a:pathLst>
                <a:path h="862369" w="87246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246" cy="3731286"/>
            </a:xfrm>
            <a:custGeom>
              <a:avLst/>
              <a:gdLst/>
              <a:ahLst/>
              <a:cxnLst/>
              <a:rect r="r" b="b" t="t" l="l"/>
              <a:pathLst>
                <a:path h="3731286" w="8724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28700" y="497145"/>
            <a:ext cx="16230600" cy="6695122"/>
          </a:xfrm>
          <a:custGeom>
            <a:avLst/>
            <a:gdLst/>
            <a:ahLst/>
            <a:cxnLst/>
            <a:rect r="r" b="b" t="t" l="l"/>
            <a:pathLst>
              <a:path h="6695122" w="16230600">
                <a:moveTo>
                  <a:pt x="0" y="0"/>
                </a:moveTo>
                <a:lnTo>
                  <a:pt x="16230600" y="0"/>
                </a:lnTo>
                <a:lnTo>
                  <a:pt x="16230600" y="6695122"/>
                </a:lnTo>
                <a:lnTo>
                  <a:pt x="0" y="669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231827" y="7377163"/>
            <a:ext cx="13824347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Made By - Ansh Chaurasia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2345936"/>
            <a:ext cx="8096845" cy="1008570"/>
            <a:chOff x="0" y="0"/>
            <a:chExt cx="10795793" cy="13447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5793" cy="1344761"/>
            </a:xfrm>
            <a:custGeom>
              <a:avLst/>
              <a:gdLst/>
              <a:ahLst/>
              <a:cxnLst/>
              <a:rect r="r" b="b" t="t" l="l"/>
              <a:pathLst>
                <a:path h="1344761" w="10795793">
                  <a:moveTo>
                    <a:pt x="0" y="0"/>
                  </a:moveTo>
                  <a:lnTo>
                    <a:pt x="10795793" y="0"/>
                  </a:lnTo>
                  <a:lnTo>
                    <a:pt x="10795793" y="1344761"/>
                  </a:lnTo>
                  <a:lnTo>
                    <a:pt x="0" y="1344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95793" cy="13638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1. What is Stock Market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3684945"/>
            <a:ext cx="9335691" cy="1794867"/>
            <a:chOff x="0" y="0"/>
            <a:chExt cx="12447588" cy="23931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2393157"/>
            </a:xfrm>
            <a:custGeom>
              <a:avLst/>
              <a:gdLst/>
              <a:ahLst/>
              <a:cxnLst/>
              <a:rect r="r" b="b" t="t" l="l"/>
              <a:pathLst>
                <a:path h="239315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93157"/>
                  </a:lnTo>
                  <a:lnTo>
                    <a:pt x="0" y="239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447588" cy="24979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stock market is a place where people buy and sell shares of companies. It helps businesses raise money and gives people a chance to invest and earn profits.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3751" y="9304139"/>
            <a:ext cx="9335691" cy="382786"/>
            <a:chOff x="0" y="0"/>
            <a:chExt cx="12447588" cy="5103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47588" cy="510382"/>
            </a:xfrm>
            <a:custGeom>
              <a:avLst/>
              <a:gdLst/>
              <a:ahLst/>
              <a:cxnLst/>
              <a:rect r="r" b="b" t="t" l="l"/>
              <a:pathLst>
                <a:path h="51038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510382"/>
                  </a:lnTo>
                  <a:lnTo>
                    <a:pt x="0" y="5103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2447588" cy="5865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000"/>
                </a:lnSpc>
              </a:pPr>
              <a:r>
                <a:rPr lang="en-US" b="true" sz="1874" spc="-47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Made By - Ansh Chaurasia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1066" y="6076950"/>
            <a:ext cx="5878286" cy="4114800"/>
          </a:xfrm>
          <a:custGeom>
            <a:avLst/>
            <a:gdLst/>
            <a:ahLst/>
            <a:cxnLst/>
            <a:rect r="r" b="b" t="t" l="l"/>
            <a:pathLst>
              <a:path h="4114800" w="5878286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05155" y="2146595"/>
            <a:ext cx="7308503" cy="1875346"/>
            <a:chOff x="0" y="0"/>
            <a:chExt cx="9744670" cy="2500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44670" cy="2500461"/>
            </a:xfrm>
            <a:custGeom>
              <a:avLst/>
              <a:gdLst/>
              <a:ahLst/>
              <a:cxnLst/>
              <a:rect r="r" b="b" t="t" l="l"/>
              <a:pathLst>
                <a:path h="2500461" w="9744670">
                  <a:moveTo>
                    <a:pt x="0" y="0"/>
                  </a:moveTo>
                  <a:lnTo>
                    <a:pt x="9744670" y="0"/>
                  </a:lnTo>
                  <a:lnTo>
                    <a:pt x="9744670" y="2500461"/>
                  </a:lnTo>
                  <a:lnTo>
                    <a:pt x="0" y="2500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744670" cy="25195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2. How Do Stocks Work?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05155" y="4268390"/>
            <a:ext cx="9335691" cy="2393156"/>
            <a:chOff x="0" y="0"/>
            <a:chExt cx="12447588" cy="3190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47588" cy="3190875"/>
            </a:xfrm>
            <a:custGeom>
              <a:avLst/>
              <a:gdLst/>
              <a:ahLst/>
              <a:cxnLst/>
              <a:rect r="r" b="b" t="t" l="l"/>
              <a:pathLst>
                <a:path h="3190875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190875"/>
                  </a:lnTo>
                  <a:lnTo>
                    <a:pt x="0" y="3190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447588" cy="329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Stocks are small ownership parts of a company.</a:t>
              </a:r>
            </a:p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If the company does well, the stock price increases and you can earn profit.</a:t>
              </a:r>
            </a:p>
            <a:p>
              <a:pPr algn="l">
                <a:lnSpc>
                  <a:spcPts val="468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559406" y="5807868"/>
            <a:ext cx="5607905" cy="4114800"/>
          </a:xfrm>
          <a:custGeom>
            <a:avLst/>
            <a:gdLst/>
            <a:ahLst/>
            <a:cxnLst/>
            <a:rect r="r" b="b" t="t" l="l"/>
            <a:pathLst>
              <a:path h="4114800" w="5607905">
                <a:moveTo>
                  <a:pt x="0" y="0"/>
                </a:moveTo>
                <a:lnTo>
                  <a:pt x="5607905" y="0"/>
                </a:lnTo>
                <a:lnTo>
                  <a:pt x="5607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-1905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05155" y="2347764"/>
            <a:ext cx="7040612" cy="1008571"/>
            <a:chOff x="0" y="0"/>
            <a:chExt cx="9387483" cy="1344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344761"/>
            </a:xfrm>
            <a:custGeom>
              <a:avLst/>
              <a:gdLst/>
              <a:ahLst/>
              <a:cxnLst/>
              <a:rect r="r" b="b" t="t" l="l"/>
              <a:pathLst>
                <a:path h="1344761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344761"/>
                  </a:lnTo>
                  <a:lnTo>
                    <a:pt x="0" y="1344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387483" cy="13638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3. Types of Stocks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05155" y="3676501"/>
            <a:ext cx="9335691" cy="1196579"/>
            <a:chOff x="0" y="0"/>
            <a:chExt cx="12447588" cy="1595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47588" cy="1595438"/>
            </a:xfrm>
            <a:custGeom>
              <a:avLst/>
              <a:gdLst/>
              <a:ahLst/>
              <a:cxnLst/>
              <a:rect r="r" b="b" t="t" l="l"/>
              <a:pathLst>
                <a:path h="1595438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447588" cy="1700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b="true" sz="2937" spc="-47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1.Growth Stocks</a:t>
              </a: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– From fast-growing companies; prices        may rise quickly but usually no dividends.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05155" y="5209580"/>
            <a:ext cx="9335691" cy="1196579"/>
            <a:chOff x="0" y="0"/>
            <a:chExt cx="12447588" cy="15954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47588" cy="1595438"/>
            </a:xfrm>
            <a:custGeom>
              <a:avLst/>
              <a:gdLst/>
              <a:ahLst/>
              <a:cxnLst/>
              <a:rect r="r" b="b" t="t" l="l"/>
              <a:pathLst>
                <a:path h="1595438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2447588" cy="1700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b="true" sz="2937" spc="-47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2.Dividend Stocks</a:t>
              </a: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– Pay regular income to shareholders from company profits.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05155" y="6742659"/>
            <a:ext cx="9335691" cy="1196579"/>
            <a:chOff x="0" y="0"/>
            <a:chExt cx="12447588" cy="1595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47588" cy="1595438"/>
            </a:xfrm>
            <a:custGeom>
              <a:avLst/>
              <a:gdLst/>
              <a:ahLst/>
              <a:cxnLst/>
              <a:rect r="r" b="b" t="t" l="l"/>
              <a:pathLst>
                <a:path h="1595438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2447588" cy="1700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b="true" sz="2937" spc="-47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3. Value Stocks</a:t>
              </a: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– Priced lower than their actual worth, with potential for long-term growth.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848231"/>
          </a:xfrm>
          <a:custGeom>
            <a:avLst/>
            <a:gdLst/>
            <a:ahLst/>
            <a:cxnLst/>
            <a:rect r="r" b="b" t="t" l="l"/>
            <a:pathLst>
              <a:path h="10848231" w="6858000">
                <a:moveTo>
                  <a:pt x="0" y="0"/>
                </a:moveTo>
                <a:lnTo>
                  <a:pt x="6858000" y="0"/>
                </a:lnTo>
                <a:lnTo>
                  <a:pt x="6858000" y="10848231"/>
                </a:lnTo>
                <a:lnTo>
                  <a:pt x="0" y="10848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" r="0" b="-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63202" y="678210"/>
            <a:ext cx="9899519" cy="833985"/>
            <a:chOff x="0" y="0"/>
            <a:chExt cx="13199359" cy="1111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99359" cy="1111980"/>
            </a:xfrm>
            <a:custGeom>
              <a:avLst/>
              <a:gdLst/>
              <a:ahLst/>
              <a:cxnLst/>
              <a:rect r="r" b="b" t="t" l="l"/>
              <a:pathLst>
                <a:path h="1111980" w="13199359">
                  <a:moveTo>
                    <a:pt x="0" y="0"/>
                  </a:moveTo>
                  <a:lnTo>
                    <a:pt x="13199359" y="0"/>
                  </a:lnTo>
                  <a:lnTo>
                    <a:pt x="13199359" y="1111980"/>
                  </a:lnTo>
                  <a:lnTo>
                    <a:pt x="0" y="1111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199359" cy="11310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87"/>
                </a:lnSpc>
              </a:pPr>
              <a:r>
                <a:rPr lang="en-US" b="true" sz="4562" spc="-9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4. Why Do Companies Sell Shares?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3202" y="1773287"/>
            <a:ext cx="9703594" cy="1480096"/>
            <a:chOff x="0" y="0"/>
            <a:chExt cx="12938125" cy="19734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38125" cy="1973462"/>
            </a:xfrm>
            <a:custGeom>
              <a:avLst/>
              <a:gdLst/>
              <a:ahLst/>
              <a:cxnLst/>
              <a:rect r="r" b="b" t="t" l="l"/>
              <a:pathLst>
                <a:path h="1973462" w="12938125">
                  <a:moveTo>
                    <a:pt x="0" y="0"/>
                  </a:moveTo>
                  <a:lnTo>
                    <a:pt x="12938125" y="0"/>
                  </a:lnTo>
                  <a:lnTo>
                    <a:pt x="12938125" y="1973462"/>
                  </a:lnTo>
                  <a:lnTo>
                    <a:pt x="0" y="1973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938125" cy="20687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 spc="-38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Companies sell shares to get money from the public. This money helps them grow, start new projects, or pay off loans. This process is called an </a:t>
              </a:r>
              <a:r>
                <a:rPr lang="en-US" b="true" sz="2375" spc="-38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IPO</a:t>
              </a:r>
              <a:r>
                <a:rPr lang="en-US" sz="2375" spc="-38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(Initial Public Offering).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863202" y="3530799"/>
            <a:ext cx="9703594" cy="6639222"/>
          </a:xfrm>
          <a:custGeom>
            <a:avLst/>
            <a:gdLst/>
            <a:ahLst/>
            <a:cxnLst/>
            <a:rect r="r" b="b" t="t" l="l"/>
            <a:pathLst>
              <a:path h="6639222" w="9703594">
                <a:moveTo>
                  <a:pt x="0" y="0"/>
                </a:moveTo>
                <a:lnTo>
                  <a:pt x="9703594" y="0"/>
                </a:lnTo>
                <a:lnTo>
                  <a:pt x="9703594" y="6639222"/>
                </a:lnTo>
                <a:lnTo>
                  <a:pt x="0" y="6639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" t="0" r="-14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05155" y="1605502"/>
            <a:ext cx="9335691" cy="1875346"/>
            <a:chOff x="0" y="0"/>
            <a:chExt cx="12447588" cy="2500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7588" cy="2500461"/>
            </a:xfrm>
            <a:custGeom>
              <a:avLst/>
              <a:gdLst/>
              <a:ahLst/>
              <a:cxnLst/>
              <a:rect r="r" b="b" t="t" l="l"/>
              <a:pathLst>
                <a:path h="2500461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500461"/>
                  </a:lnTo>
                  <a:lnTo>
                    <a:pt x="0" y="2500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447588" cy="25195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5. Who Can Invest in the Stock Market?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05155" y="3760291"/>
            <a:ext cx="9335691" cy="1794868"/>
            <a:chOff x="0" y="0"/>
            <a:chExt cx="12447588" cy="23931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47588" cy="2393157"/>
            </a:xfrm>
            <a:custGeom>
              <a:avLst/>
              <a:gdLst/>
              <a:ahLst/>
              <a:cxnLst/>
              <a:rect r="r" b="b" t="t" l="l"/>
              <a:pathLst>
                <a:path h="239315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93157"/>
                  </a:lnTo>
                  <a:lnTo>
                    <a:pt x="0" y="239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447588" cy="24979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Anyone can invest—students, working people, or big companies. Some invest for long-term growth, while others trade stocks quickly for profit.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30900" y="5831384"/>
            <a:ext cx="5909946" cy="4114800"/>
          </a:xfrm>
          <a:custGeom>
            <a:avLst/>
            <a:gdLst/>
            <a:ahLst/>
            <a:cxnLst/>
            <a:rect r="r" b="b" t="t" l="l"/>
            <a:pathLst>
              <a:path h="4114800" w="5909946">
                <a:moveTo>
                  <a:pt x="0" y="0"/>
                </a:moveTo>
                <a:lnTo>
                  <a:pt x="5909946" y="0"/>
                </a:lnTo>
                <a:lnTo>
                  <a:pt x="5909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10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222880"/>
            <a:ext cx="10180046" cy="1875345"/>
            <a:chOff x="0" y="0"/>
            <a:chExt cx="13573395" cy="25004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73395" cy="2500461"/>
            </a:xfrm>
            <a:custGeom>
              <a:avLst/>
              <a:gdLst/>
              <a:ahLst/>
              <a:cxnLst/>
              <a:rect r="r" b="b" t="t" l="l"/>
              <a:pathLst>
                <a:path h="2500461" w="13573395">
                  <a:moveTo>
                    <a:pt x="0" y="0"/>
                  </a:moveTo>
                  <a:lnTo>
                    <a:pt x="13573395" y="0"/>
                  </a:lnTo>
                  <a:lnTo>
                    <a:pt x="13573395" y="2500461"/>
                  </a:lnTo>
                  <a:lnTo>
                    <a:pt x="0" y="2500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573395" cy="25195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4"/>
                </a:lnSpc>
              </a:pPr>
              <a:r>
                <a:rPr lang="en-US" b="true" sz="5499" spc="-109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6. How is Stock Price</a:t>
              </a:r>
            </a:p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 Decided?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599981"/>
            <a:ext cx="9335691" cy="1794868"/>
            <a:chOff x="0" y="0"/>
            <a:chExt cx="12447588" cy="23931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2393157"/>
            </a:xfrm>
            <a:custGeom>
              <a:avLst/>
              <a:gdLst/>
              <a:ahLst/>
              <a:cxnLst/>
              <a:rect r="r" b="b" t="t" l="l"/>
              <a:pathLst>
                <a:path h="239315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93157"/>
                  </a:lnTo>
                  <a:lnTo>
                    <a:pt x="0" y="239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447588" cy="24979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Stock prices change based on </a:t>
              </a:r>
              <a:r>
                <a:rPr lang="en-US" b="true" sz="2937" spc="-47">
                  <a:solidFill>
                    <a:srgbClr val="272525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supply and demand</a:t>
              </a: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 If many people want to buy a stock, its price goes up. News, company performance, and the economy also affect prices.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45231" y="5829300"/>
            <a:ext cx="4702629" cy="4114800"/>
          </a:xfrm>
          <a:custGeom>
            <a:avLst/>
            <a:gdLst/>
            <a:ahLst/>
            <a:cxnLst/>
            <a:rect r="r" b="b" t="t" l="l"/>
            <a:pathLst>
              <a:path h="4114800" w="4702629">
                <a:moveTo>
                  <a:pt x="0" y="0"/>
                </a:moveTo>
                <a:lnTo>
                  <a:pt x="4702629" y="0"/>
                </a:lnTo>
                <a:lnTo>
                  <a:pt x="4702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36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9335691" cy="1875346"/>
            <a:chOff x="0" y="0"/>
            <a:chExt cx="12447588" cy="25004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500461"/>
            </a:xfrm>
            <a:custGeom>
              <a:avLst/>
              <a:gdLst/>
              <a:ahLst/>
              <a:cxnLst/>
              <a:rect r="r" b="b" t="t" l="l"/>
              <a:pathLst>
                <a:path h="2500461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500461"/>
                  </a:lnTo>
                  <a:lnTo>
                    <a:pt x="0" y="2500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5195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7.</a:t>
              </a: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Risks and Benefits of Investing in Stocks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348632"/>
            <a:ext cx="9335691" cy="1794868"/>
            <a:chOff x="0" y="0"/>
            <a:chExt cx="12447588" cy="23931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2393157"/>
            </a:xfrm>
            <a:custGeom>
              <a:avLst/>
              <a:gdLst/>
              <a:ahLst/>
              <a:cxnLst/>
              <a:rect r="r" b="b" t="t" l="l"/>
              <a:pathLst>
                <a:path h="239315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93157"/>
                  </a:lnTo>
                  <a:lnTo>
                    <a:pt x="0" y="239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447588" cy="24979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Stocks can help you grow your money, but there’s also a chance of losing money if the market falls. It's important to learn and invest wisely.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25959" y="5572125"/>
            <a:ext cx="6718041" cy="4114800"/>
          </a:xfrm>
          <a:custGeom>
            <a:avLst/>
            <a:gdLst/>
            <a:ahLst/>
            <a:cxnLst/>
            <a:rect r="r" b="b" t="t" l="l"/>
            <a:pathLst>
              <a:path h="4114800" w="6718041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3562648"/>
            <a:ext cx="7040612" cy="918121"/>
            <a:chOff x="0" y="0"/>
            <a:chExt cx="9387483" cy="1224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87484" cy="1224162"/>
            </a:xfrm>
            <a:custGeom>
              <a:avLst/>
              <a:gdLst/>
              <a:ahLst/>
              <a:cxnLst/>
              <a:rect r="r" b="b" t="t" l="l"/>
              <a:pathLst>
                <a:path h="12241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224162"/>
                  </a:lnTo>
                  <a:lnTo>
                    <a:pt x="0" y="1224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87483" cy="12432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b="true" sz="5500" spc="-11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✅ Conclusion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4929485"/>
            <a:ext cx="9335691" cy="1794868"/>
            <a:chOff x="0" y="0"/>
            <a:chExt cx="12447588" cy="23931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2393157"/>
            </a:xfrm>
            <a:custGeom>
              <a:avLst/>
              <a:gdLst/>
              <a:ahLst/>
              <a:cxnLst/>
              <a:rect r="r" b="b" t="t" l="l"/>
              <a:pathLst>
                <a:path h="239315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93157"/>
                  </a:lnTo>
                  <a:lnTo>
                    <a:pt x="0" y="239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447588" cy="24979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87"/>
                </a:lnSpc>
              </a:pPr>
              <a:r>
                <a:rPr lang="en-US" sz="2937" spc="-4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The stock market helps companies grow and allows people to invest and earn money. Understanding how it works helps us make smart financial decisions.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DAGkJdQXspU</dc:identifier>
  <dcterms:modified xsi:type="dcterms:W3CDTF">2011-08-01T06:04:30Z</dcterms:modified>
  <cp:revision>1</cp:revision>
  <dc:title>Ansh Chaurasia</dc:title>
</cp:coreProperties>
</file>